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5" r:id="rId2"/>
    <p:sldId id="267" r:id="rId3"/>
    <p:sldId id="281" r:id="rId4"/>
    <p:sldId id="279" r:id="rId5"/>
    <p:sldId id="280" r:id="rId6"/>
    <p:sldId id="282" r:id="rId7"/>
    <p:sldId id="283" r:id="rId8"/>
    <p:sldId id="284" r:id="rId9"/>
    <p:sldId id="286" r:id="rId10"/>
    <p:sldId id="287" r:id="rId11"/>
    <p:sldId id="285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3399"/>
    <a:srgbClr val="996600"/>
    <a:srgbClr val="00CC99"/>
    <a:srgbClr val="00CC66"/>
    <a:srgbClr val="008000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2D9BB-159E-4E63-A99F-9F7678F30D28}" type="datetimeFigureOut">
              <a:rPr lang="en-IN" smtClean="0"/>
              <a:t>30-11-2021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DD1BF-50A7-4241-BB71-829E007600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38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703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72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36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39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3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39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83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86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59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51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5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93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4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1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0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4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0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8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37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4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38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6ABE5-B9C6-48C2-860E-6E7F887A5F5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0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3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9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7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3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0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3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0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89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HYMA Developers chairman Review - 24.04.2021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A5826-AE6D-4530-8B26-F40D3F3984A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9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/>
          <p:cNvSpPr txBox="1">
            <a:spLocks/>
          </p:cNvSpPr>
          <p:nvPr/>
        </p:nvSpPr>
        <p:spPr>
          <a:xfrm>
            <a:off x="3143672" y="1544874"/>
            <a:ext cx="6120680" cy="428669"/>
          </a:xfrm>
          <a:prstGeom prst="rect">
            <a:avLst/>
          </a:prstGeom>
        </p:spPr>
        <p:txBody>
          <a:bodyPr vert="horz" lIns="45720" tIns="45720" rIns="45720" anchor="t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861"/>
            <a:ext cx="12192000" cy="7642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>
              <a:spcBef>
                <a:spcPct val="0"/>
              </a:spcBef>
              <a:buNone/>
              <a:defRPr kumimoji="0" sz="3000" b="1" u="sng" cap="none" baseline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ln w="0">
                  <a:solidFill>
                    <a:srgbClr val="002060"/>
                  </a:solidFill>
                </a:ln>
              </a:rPr>
              <a:t>WELCOME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-64817" y="2560810"/>
            <a:ext cx="4833242" cy="581936"/>
          </a:xfrm>
          <a:prstGeom prst="rect">
            <a:avLst/>
          </a:prstGeom>
          <a:noFill/>
        </p:spPr>
        <p:txBody>
          <a:bodyPr wrap="square" lIns="88626" tIns="44314" rIns="88626" bIns="44314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HYMA - LIFEHUB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DDDB22-716D-410E-AAA5-2AA4E37583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8"/>
          <a:stretch/>
        </p:blipFill>
        <p:spPr>
          <a:xfrm>
            <a:off x="4812601" y="763994"/>
            <a:ext cx="7420039" cy="6094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VIEWS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2" r="1896" b="2471"/>
          <a:stretch/>
        </p:blipFill>
        <p:spPr>
          <a:xfrm>
            <a:off x="1136245" y="1228856"/>
            <a:ext cx="9954229" cy="55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VIEWS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244" y="1219304"/>
            <a:ext cx="9954229" cy="554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518" y="884755"/>
            <a:ext cx="4293802" cy="5831005"/>
            <a:chOff x="7424673" y="576072"/>
            <a:chExt cx="4230307" cy="56327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4673" y="576072"/>
              <a:ext cx="4230307" cy="5632704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7802880" y="985520"/>
              <a:ext cx="3708400" cy="5140960"/>
            </a:xfrm>
            <a:custGeom>
              <a:avLst/>
              <a:gdLst>
                <a:gd name="connsiteX0" fmla="*/ 0 w 3708400"/>
                <a:gd name="connsiteY0" fmla="*/ 0 h 5140960"/>
                <a:gd name="connsiteX1" fmla="*/ 30480 w 3708400"/>
                <a:gd name="connsiteY1" fmla="*/ 4643120 h 5140960"/>
                <a:gd name="connsiteX2" fmla="*/ 1778000 w 3708400"/>
                <a:gd name="connsiteY2" fmla="*/ 4958080 h 5140960"/>
                <a:gd name="connsiteX3" fmla="*/ 2021840 w 3708400"/>
                <a:gd name="connsiteY3" fmla="*/ 5140960 h 5140960"/>
                <a:gd name="connsiteX4" fmla="*/ 2387600 w 3708400"/>
                <a:gd name="connsiteY4" fmla="*/ 5110480 h 5140960"/>
                <a:gd name="connsiteX5" fmla="*/ 2407920 w 3708400"/>
                <a:gd name="connsiteY5" fmla="*/ 5019040 h 5140960"/>
                <a:gd name="connsiteX6" fmla="*/ 3708400 w 3708400"/>
                <a:gd name="connsiteY6" fmla="*/ 30480 h 5140960"/>
                <a:gd name="connsiteX7" fmla="*/ 0 w 3708400"/>
                <a:gd name="connsiteY7" fmla="*/ 0 h 514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8400" h="5140960">
                  <a:moveTo>
                    <a:pt x="0" y="0"/>
                  </a:moveTo>
                  <a:lnTo>
                    <a:pt x="30480" y="4643120"/>
                  </a:lnTo>
                  <a:lnTo>
                    <a:pt x="1778000" y="4958080"/>
                  </a:lnTo>
                  <a:lnTo>
                    <a:pt x="2021840" y="5140960"/>
                  </a:lnTo>
                  <a:lnTo>
                    <a:pt x="2387600" y="5110480"/>
                  </a:lnTo>
                  <a:lnTo>
                    <a:pt x="2407920" y="5019040"/>
                  </a:lnTo>
                  <a:lnTo>
                    <a:pt x="3708400" y="30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668512" y="1792224"/>
              <a:ext cx="475488" cy="3172968"/>
            </a:xfrm>
            <a:prstGeom prst="rect">
              <a:avLst/>
            </a:prstGeom>
            <a:solidFill>
              <a:schemeClr val="accent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H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A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L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L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1</a:t>
              </a:r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144000" y="1805940"/>
              <a:ext cx="335280" cy="3172968"/>
            </a:xfrm>
            <a:prstGeom prst="rect">
              <a:avLst/>
            </a:prstGeom>
            <a:solidFill>
              <a:schemeClr val="accent4">
                <a:lumMod val="75000"/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H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A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L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L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2</a:t>
              </a:r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479280" y="1792224"/>
              <a:ext cx="335280" cy="3172968"/>
            </a:xfrm>
            <a:prstGeom prst="rect">
              <a:avLst/>
            </a:prstGeom>
            <a:solidFill>
              <a:schemeClr val="accent6">
                <a:lumMod val="75000"/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H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A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L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L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 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3</a:t>
              </a:r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814559" y="1792224"/>
              <a:ext cx="573279" cy="1418336"/>
            </a:xfrm>
            <a:prstGeom prst="rect">
              <a:avLst/>
            </a:prstGeom>
            <a:solidFill>
              <a:srgbClr val="7030A0">
                <a:alpha val="7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H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A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L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L 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4</a:t>
              </a:r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8512" y="1402080"/>
              <a:ext cx="1298448" cy="3764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689395"/>
              </p:ext>
            </p:extLst>
          </p:nvPr>
        </p:nvGraphicFramePr>
        <p:xfrm>
          <a:off x="4722204" y="884754"/>
          <a:ext cx="6677317" cy="4151906"/>
        </p:xfrm>
        <a:graphic>
          <a:graphicData uri="http://schemas.openxmlformats.org/drawingml/2006/table">
            <a:tbl>
              <a:tblPr/>
              <a:tblGrid>
                <a:gridCol w="82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4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15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S.No</a:t>
                      </a: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968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 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Hollow core slab beds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- 8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 150 m each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68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Hydraulic tilting tables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16 Nos – 12 m*4.5 m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 Prestressed Beam Lines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- 84 m length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Staircase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moulds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- 4 Nos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68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 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Double Prestressed Beam Lines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- 3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 60 m each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Column Lines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- 14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 9 m each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968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 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Reinforcement yard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cutting, bending and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fixing of rebar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2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 Batching Plants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39" y="1297262"/>
            <a:ext cx="9759321" cy="548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39" y="1297262"/>
            <a:ext cx="9759320" cy="548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 – Hall 1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39" y="1297262"/>
            <a:ext cx="9759320" cy="548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 – Hall 1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39" y="1297262"/>
            <a:ext cx="9759319" cy="548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0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 – Hall 2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39" y="1297262"/>
            <a:ext cx="9759319" cy="54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 – Hall 2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40" y="1297262"/>
            <a:ext cx="9759317" cy="54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 – Hall 3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40" y="1297262"/>
            <a:ext cx="9759317" cy="54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LAYOUT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26" y="844869"/>
            <a:ext cx="10382493" cy="58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 – Hall 3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41" y="1297262"/>
            <a:ext cx="9759315" cy="548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PRECAST YARD PHOTOS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5CA31-59E4-3549-9267-15ED0BE3A9D5}"/>
              </a:ext>
            </a:extLst>
          </p:cNvPr>
          <p:cNvSpPr txBox="1"/>
          <p:nvPr/>
        </p:nvSpPr>
        <p:spPr>
          <a:xfrm>
            <a:off x="1216339" y="844780"/>
            <a:ext cx="973614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Precast Yard – Hall 4</a:t>
            </a:r>
            <a:endParaRPr lang="en-IN" sz="135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341" y="1297262"/>
            <a:ext cx="9759315" cy="54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Image result for Thank you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87" y="1392010"/>
            <a:ext cx="7807233" cy="43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DETAILS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362636"/>
              </p:ext>
            </p:extLst>
          </p:nvPr>
        </p:nvGraphicFramePr>
        <p:xfrm>
          <a:off x="7591197" y="2002339"/>
          <a:ext cx="4305300" cy="3429000"/>
        </p:xfrm>
        <a:graphic>
          <a:graphicData uri="http://schemas.openxmlformats.org/drawingml/2006/table">
            <a:tbl>
              <a:tblPr/>
              <a:tblGrid>
                <a:gridCol w="676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Details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1A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 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Basements+LG+UG+34 Floors+Helipad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 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Basements+LG+UG+34 Floors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1B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 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Basements+LG+UG+34 Floors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 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Basements+LG+UG+34 Floors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2A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 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Basements+LG+UG+34 Floors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 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Basements+LG+UG+34 Floors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2B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 70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Basements+LG+UG+34 Floors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Tower 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Basements+LG+UG+34 Floors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47" y="851222"/>
            <a:ext cx="62960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HIGHLIGHTS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" y="1209040"/>
            <a:ext cx="10393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Life Hub </a:t>
            </a:r>
            <a:r>
              <a:rPr lang="en-US" dirty="0" smtClean="0"/>
              <a:t>will be</a:t>
            </a:r>
            <a:r>
              <a:rPr lang="en-US" dirty="0" smtClean="0"/>
              <a:t> </a:t>
            </a:r>
            <a:r>
              <a:rPr lang="en-US" dirty="0" smtClean="0"/>
              <a:t>the tallest commercial precast building in India.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Total Super Built-up </a:t>
            </a:r>
            <a:r>
              <a:rPr lang="en-US" dirty="0" smtClean="0"/>
              <a:t>area including all phases </a:t>
            </a:r>
            <a:r>
              <a:rPr lang="en-US" dirty="0" smtClean="0"/>
              <a:t>is about 26.5 Million Square feet.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Approximately 80,000 precast elements shall be installed in each phase (2 Towers and non tower area)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Tower cranes </a:t>
            </a:r>
            <a:r>
              <a:rPr lang="en-US" dirty="0" smtClean="0"/>
              <a:t>– lifting capacity of 50 tons with tip load of 12.5 tons at 70 </a:t>
            </a:r>
            <a:r>
              <a:rPr lang="en-US" dirty="0" err="1" smtClean="0"/>
              <a:t>mts</a:t>
            </a:r>
            <a:r>
              <a:rPr lang="en-US" dirty="0" smtClean="0"/>
              <a:t> jib.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The podium area </a:t>
            </a:r>
            <a:r>
              <a:rPr lang="en-US" dirty="0" smtClean="0"/>
              <a:t>will be</a:t>
            </a:r>
            <a:r>
              <a:rPr lang="en-US" dirty="0" smtClean="0"/>
              <a:t> equivalent </a:t>
            </a:r>
            <a:r>
              <a:rPr lang="en-US" dirty="0" smtClean="0"/>
              <a:t>to the individual tower area.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Targeted for LEED Platinum and IGBC Platinum Building ratings.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Project to be implemented in the BIM framework.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Precast </a:t>
            </a:r>
            <a:r>
              <a:rPr lang="en-US" dirty="0" smtClean="0"/>
              <a:t>plant with a production </a:t>
            </a:r>
            <a:r>
              <a:rPr lang="en-US" dirty="0" smtClean="0"/>
              <a:t>capacity of </a:t>
            </a:r>
            <a:r>
              <a:rPr lang="en-US" dirty="0"/>
              <a:t>5 million </a:t>
            </a:r>
            <a:r>
              <a:rPr lang="en-US" dirty="0" err="1" smtClean="0"/>
              <a:t>sqft</a:t>
            </a:r>
            <a:r>
              <a:rPr lang="en-US" dirty="0" smtClean="0"/>
              <a:t>/year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VIEWS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525" y="1237030"/>
            <a:ext cx="9988950" cy="55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VIEWS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524" y="1228857"/>
            <a:ext cx="9988951" cy="55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VIEWS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3" r="521"/>
          <a:stretch/>
        </p:blipFill>
        <p:spPr>
          <a:xfrm>
            <a:off x="1133572" y="1228857"/>
            <a:ext cx="9956903" cy="55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VIEWS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8"/>
          <a:stretch/>
        </p:blipFill>
        <p:spPr>
          <a:xfrm>
            <a:off x="1136245" y="1228857"/>
            <a:ext cx="9954229" cy="55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0" y="-32316"/>
            <a:ext cx="12192000" cy="796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PROJECT VIEWS</a:t>
            </a:r>
            <a:endParaRPr lang="en-US" sz="2400" u="sng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6A70ED-E924-47C4-8382-1844DA0682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575" y="48559"/>
            <a:ext cx="1286922" cy="705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18" y="-38349"/>
            <a:ext cx="180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Hyma Developers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245" y="1228856"/>
            <a:ext cx="9954229" cy="55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8247</TotalTime>
  <Words>399</Words>
  <Application>Microsoft Office PowerPoint</Application>
  <PresentationFormat>Widescreen</PresentationFormat>
  <Paragraphs>152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 Unicode MS</vt:lpstr>
      <vt:lpstr>Arial</vt:lpstr>
      <vt:lpstr>Calibri</vt:lpstr>
      <vt:lpstr>Calibri Light</vt:lpstr>
      <vt:lpstr>Times New Roman</vt:lpstr>
      <vt:lpstr>Wingdings 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Sathishkumar MVT</dc:creator>
  <cp:lastModifiedBy>Nagareddayya S</cp:lastModifiedBy>
  <cp:revision>77</cp:revision>
  <dcterms:created xsi:type="dcterms:W3CDTF">2021-11-18T13:21:40Z</dcterms:created>
  <dcterms:modified xsi:type="dcterms:W3CDTF">2021-11-30T06:28:34Z</dcterms:modified>
</cp:coreProperties>
</file>